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8"/>
  </p:notesMasterIdLst>
  <p:sldIdLst>
    <p:sldId id="256" r:id="rId5"/>
    <p:sldId id="268" r:id="rId6"/>
    <p:sldId id="257" r:id="rId7"/>
    <p:sldId id="267" r:id="rId8"/>
    <p:sldId id="266" r:id="rId9"/>
    <p:sldId id="258" r:id="rId10"/>
    <p:sldId id="264" r:id="rId11"/>
    <p:sldId id="262" r:id="rId12"/>
    <p:sldId id="259" r:id="rId13"/>
    <p:sldId id="260" r:id="rId14"/>
    <p:sldId id="261" r:id="rId15"/>
    <p:sldId id="265" r:id="rId16"/>
    <p:sldId id="263" r:id="rId1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10/17/2015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71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5" Type="http://schemas.openxmlformats.org/officeDocument/2006/relationships/image" Target="../media/image29.png"/><Relationship Id="rId10" Type="http://schemas.openxmlformats.org/officeDocument/2006/relationships/image" Target="../media/image26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323165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AMBER FF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4-body: dihedral torsion</a:t>
            </a:r>
            <a:endParaRPr lang="en-US" dirty="0"/>
          </a:p>
        </p:txBody>
      </p:sp>
      <p:pic>
        <p:nvPicPr>
          <p:cNvPr id="4" name="Picture 3" descr="torsionp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83"/>
          <a:stretch/>
        </p:blipFill>
        <p:spPr bwMode="auto">
          <a:xfrm>
            <a:off x="169322" y="5181600"/>
            <a:ext cx="874607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27" y="4888468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2400" y="838200"/>
                <a:ext cx="5144357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  <m:r>
                          <a:rPr lang="en-US" sz="20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𝐾</m:t>
                            </m:r>
                          </m:sub>
                        </m:sSub>
                        <m:r>
                          <a:rPr lang="en-US" sz="20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𝑐𝑜𝑠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𝐼𝐽𝐾𝐿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𝜸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38200"/>
                <a:ext cx="5144357" cy="5339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cbio.bmt.tue.nl/pumma/uploads/Theory/dihedr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304" y="0"/>
            <a:ext cx="347869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 descr="data:image/jpeg;base64,/9j/4AAQSkZJRgABAQAAAQABAAD/2wCEAAkGBxATEhQUEBAVEBQXFBQSEhQSFBAVEBQUFBIXFxUWFxUYHCgsGRwlHRQUITEhJSkrLi4uGB8zODMsNygtLisBCgoKBQUFDgUFDisZExkrKysrKysrKysrKysrKysrKysrKysrKysrKysrKysrKysrKysrKysrKysrKysrKysrK//AABEIAMUA/wMBIgACEQEDEQH/xAAcAAEAAgMBAQEAAAAAAAAAAAAABQYDBAcIAgH/xABCEAABAwICBgcFBwEGBwAAAAABAAIDBBEFIQYSMUFRYQcTInGBkaEUMkJSsSNicoKSwdEzQ3OisvDxFRYkU4OTwv/EABQBAQAAAAAAAAAAAAAAAAAAAAD/xAAUEQEAAAAAAAAAAAAAAAAAAAAA/9oADAMBAAIRAxEAPwDuKIiAiIgIiICIiAiIgIiICLFJUsbtcAvmGsjcbNe0nhcX8kGdERAREQEREBERAREQERfhKD9RYZJrbBf0WlNiTm/AD+Y/wgk0UTT4/CTqvvETs1vdP5v5UsCgIiICIiAsUtQ1u0/Ur6coyudZBndjEA95+r3h1vOy3IZmvF2ODhxaQQqRiTxmqxLis1O/XgfqneNrHcnDeg7Cig9EtJI62HXb2XtOrLHe5Y79wdoKnEBERAK+DmsGIT6oHM2/daPt/DPuQMRNlUcXfvBsdxGRHipjFKt28Ed4KqGLVm1BYtD9MS6UU1S67nf0ZDtcR8DuJ4HfZXtea66scJGvYbOY4PaeDmm4PmF6Kwuq62GKX542P/U0H90G0iIgIiICIiAiIg/HG2ZWNrr5nwC1sSn1dUcTfwCw+1IN97bhRFcbLM+vsFD11ZdBFYpYgponpOYpW08zrxvOrE47WOOxt/lOwcCtDEalUvHJ+Bsb3BG0EbCg9DIovRjEDUUkEx2vjaXfitZ3qCpRAWCqm1bc/wBlnUHpFUajmcw70I/lBue2gKHxGtutCav5qJrK7mg/MRqlUcXqtqkq2qvfNVXEZiSgmOjnGDT18edmTHqXjd2j2D4Ot5ld8Xl0bR3hX7RfT+eCzJrzxbMz9q0fdcdo5H0QdkRR+DY1T1TNeCQO+Zux7eTm7lIIITSxxbE14+F4B/NkPWy3KOnEcY+Yi7jvusOk2LU9LA6SpPYuBa13Ode4DRvOXouXYp0wTOJ6mkY1u7rHuL7c9WwHqgu2OVGRXMcer7OtxX27pHZLlPF1RPxMOszxG0eqgMTqA99wbjaCNhQYngk5Zk7OZXpHAqUxU0EZ2sijYe8MAK5V0aaIPmkZUzt1YWEOjDv7V4PZNvlBzvvXY0BERAREQEREBERBXNKJ9R8fAtd6Efyor2/mpHTendJEDGNZ8Z1rDaQcnAeGfgueMxbmgtk1fzUXV13NQkuKc1GVeKc0EnWVV75qqV8ms5fctcSvrCqCSpmjhjF3PcG9w+Jx5AXPgg7f0cxluHU197C4dznuI9CrIsFFStijZGwWaxjWN7mgAfRZ0BQWmNI58BcwXdH27DaW/EB4Z+CnUQcXfioI2qMrMT5q0ac6BTBzpqAa7T2nwDJzSdpj4j7vlwXL5y8OLZA5jhta4Frh3goJGbECVpvddYQ5fuug+rL9a4hfjXL72oNyhxCSNwfFI6N42OabEf64KdoOm6pbDqTU7Hzg2E1yIiOLoxv7jbuVOrJNRjncBl37lUroLxpJpVWVur7TKHNaS5jGta1jSRtFszlxJVfeTxX5Sf02+P1R5Qas5KuPQ1Qe017Y5Gh8cYdO4OF22GQBHDWLfIqoSKf6OtLv+G1YkcNaGQCOoyu4MvcPbzac7bx4IPUgHBfq+Y5A4BzSCCAQRsIIuCF9ICIiAiIgIiICxzSaov5d6yKLqatr82uDmi4BGYJBs7yII8EGpVy2VA0qwVkhMkR6qTafkf3jceYVtxCo2qp4vV7UHP6szMOq8W57Qe4rX1ydqkcSqNZ1lYujfRdtXOXysvBFm8H3XvPus/c9w4oK1hOGT1DwynidK7fqjst5udsaO9dr0F0NZRML3kSVDxZ7h7rB8jOXE71ZaSjiibqxRtjb8rGho8gs6AiIgIiIC06/Cqeb+vBHN/eMY76hbiIIin0Ww9huyigaePVR3HoozSfQOjq7u1eol/7sQAJ/G3Y7681akQeedJdDqyiuZGdZFumjuWfmG1njlzUD1gAuTYcdy9RuaCLEXByIOwhcm6VejakNPNV0+tTyRtMjo25wSZi/Y+A7c2+SDi+K4j1h1W+4PU8VotZc2G0p7O+9rfwt2mh1czmfog2sg0NG4WWF7kc9YygxSOXyykc8X2D6rKyK7gDsJz7t6meqbuQdQ6NukWlgo4qaukeySO7GyFjnMMd+xctuQQCBs3LpmGY3S1AvT1Ec34HtJ8RtC8wupysJhIIOwjYRtHcUHrRF5qwvTbE6e3V1b3NHwS2kb/iuR4FXDCumWZthVUrZBvdC4td+l1x6hB2VFSsK6UcLm96V1MeE7dUfrFx6q20ddDK3WhlZK3jG5rh5goNhFQ9M+kqCkc6KnaKmcZOz+xjPBzhtPIeJC5Vi+nGJVBOvVPY0/BD9mwfpzPiSg7P0j6S+xUjiw2mkvFDxDiM3/lGffZcp0F029nHs9SSYSSWPzJjc43dfi0k35G6ps9Q92b3ueeL3OcfUrUkcg7nX1rS3Wa4OBFwQbgg7wVSsardqo9Djk8GUb+zvY7Nnlu8FsP0ia83e0t7swglaWnfLI1jBrPe4NaOJJsF6F0YwVlJTshbmQLyO+eQ+87/W4Bc/6GsDDwa5wNjdlPcWvtD3i/6Qe9dVQEREBERAREQEREBERAWpi1EJ4JYXbJI3xn8zSL+q20QeQamF8T3xyjVexxY8cHNNj9FhL1cemN8LsSldTttqhrJyNjpWjtO8BqtP4VQ+tQbDnoyRarpF86yDfZKLrZbPzUOHlbDRJqdZ1b+rvq9Zqu6vW4a9rXzGSCWZVFZ21Q3qDjqQd6ztnQTF2FfhgG4qNbMszKg8UGw6Ar8p3vjdeN7ozxY5zT5gr8ZVL8L7m6D6X0Y18sK2NcWQaUgWrMFtzOWq8oNCZyk9D8AfXVkVM06oebyOyu2NubyOJtkOZWlKBwWXA8VdSVMNRGSDFI15tvaD22+LbjxQevKCjjhjZFE0MYxoYxo2BrRYLOviCUPa1zcw4Bw7iLhfaAiIgIiICIiAiIgIiIC1MVmeyGR0Yu8McYxxfqnVHnZbajMVqLZcPqg8s1EriSXklxJLidpcTc353uouoiG0ZfRdW070UZI901OQx5zew5MeeIPwn0K5bX08kZIewtPMZee9Bp2Vi0e0GxKtYJKamLoySBI5zGRktNjtNzny3KLwbC5aqeKnhF3yPDG8Bfa48gLnwXrnBMLjpYIoIRZkTGsbxNhmTzJufFByHRboOOsH4lOCBY9TTk2PJ8hA8mjxXY6HD4YYmwxRNjiaNVrGgaoHCy2UQVPHOjjCaq5kpGMefjhvE/8AwWv4gqg410FbTQ1pHBlS247usYP/AJK7UiDy1jPR5i9LcvpHStHx0/2rfIZjyVZM5aS1wLXDItcCHDvBXstRmL6P0dULVNNFNzexpd4O2hB5MjnW41y7VjXQlh8lzSyS0jtoFzLF+l5vb8y4pVwuikfE8Wcx7o3D7zXEH6IPvXQyLADfYsvUHebIPh71hcVkkjI3rE1BhkWpJndb1RZaRQeuNBptfD6N173p4rm98wwA/RTi8vdG+mVTRS6kb9aF9y6FxJjuM7t+UnPMeq79gmmNNUt7Fw+13Rm2sO75hzCCxoowY5CDZ94+bh2fMbFIxvDgC0hwOwggg+KD6REQEREBERARFimksQPFAlcbZZKs4rUbVZXvBG1VHSCK9yzbw49yCnY7Wbc1SKl+sTfNTOkE7gSCCDzUELXFzYXFzwG8oOndDmj4GvVuaBtihyH/AJHfRvmupLTwajjhgiji9xrGhp4i3vd52+K3EBERAREQEREBcG6cdFXQz+3RN+ymLWzWHuTWsHHk4ADvHNd5WCuo45o3xTMEkb2lr2uF2uadoKDyVQbL+CnINHq2RutHSTObuIjfY9xIzXZ9Cuj6jo5JHtaZT1jupMtnGJl8gMtv3tuxW2tdkg8s4lh88P8AWhfF+NrmjzKhZ32OS9I46QWkEXB2g5jyXEdM8HYxxfC3V+Zg2d4G7uQVd8l18gLYr8Onh1evhkh126zOsY5ms3iLjNYqeBzzZgv9B3lBu4HETKDuaCT45BWumq3MILXFrgbggkEHkVH4dSiNttpObjxK2S1B13Da/wBopmSu94gh/wCJpIJ9L+K0aXHn0cl7l0JP2kfAfM3gR6r40ejMVHE12RILyOGuSR6WUJj84sUHaqeZr2tewhzXAOaRsIIuCsipPRHiBkoixxv1Urox+AgPb/mI8FdkBERAREQFC4vVasgH3AfUqaVa02gcIxMwX6v37fId/gfqUGOXEstqg8Qr9uahZMYFtqiK3FhxQfeNVQIN8+9VGc3JK362u11taKYI6rqY4mjs3DpTubGD2vPYO9B3fR0H2Sm1tvUQ3436tt1Ir8Y0AADIAWHcF+oCIiAiIgIiICFFindkQNpBAQYqL3b8bnzKw17sl+ljwLA27v5UVXRO+d36iggccfkVzuSPrKyBm3Wmiae4yNBV5xeN9jnfv/lVXRulc7FaYOH9prfoBd+yDteK4VBUxmOoibKw/C4XtzB3HmFxvTfQA0jg6lJkidezHW12Ebgfi+veu4KL0kwr2mBzAdV47UbtweBlfkbkHvQecBe9iCDwsb+SseAYE5xD5xqsGYacnP7xuC3JcTdG90czerkYdVzXDtA/xzWOfGxxQT1dX33qpY3UXyBWCpxUnYmD4bNWTNiiF3HafhY3e53IIOodDVMW0kjzkHzkt5hrGtv538lflp4PhzKeGOGP3WNDQd5O9x5k3PitxAREQEREBfhF8jmN6/UQc00r6N5HOMmHvDb5mCQkNH9262XcfNUSo0RxRrrOo5SeLQHN82kr0MiDh2DdHGITEdYwUzN5kIL7cmN399l1nRnRyCij1IRcnOSR1td558uAUwiAiIgIiICIiAiIg+ZH2F1ji4natfE5rag4kny/3XyyoQbUoUTWqQdVCyha+oCCFxPeqfWVb4JWTRGz2O1hwPEHkRceKs2IzqmY3LkUHbsCxRlTBHPHse0G29rviaeYNx4LfXNuhStJhnhJyZI17eQkBv6s9V0lBBaS6KUla37dlngWbKw6sreV945G4VBreiGUH7Gra4bhK1wd5tvfyXW0Qcqw3ojdf/qKoW3iFuZ/M7Z5LoeB4FT0jNSnjDAfeO17jxc7epJEBERAREQEREBERAREQEREBERAREQEREBERBA6Tyapiduu5vmAR9Co9ldzU5pDQGaBzW++O0z8Tdg8cx4rmkOKbQciCQQdoIyIKC2y13NRlXWc1ESYlzUdVYjzQbVfUqoYtPc2W9VYkFDSuLjlmSbADaSdgCDpfQnTm1U/cTEwd4Dif8wXUFXtBMENJRsjcLSO+0l5PcB2fAADwVhQEREBERAREQEREBERAREQEREBERAREQEREBERAREQFSNNtC3Tkz0hDJvjYcmS233+F3PYd/FXdEHnHEJ6iBxZPE+Fw3PBHkd45haEla5y9L1VJHINWWNkjeD2tc3yIUT/AMn4be/sMH/rZbysg4BRUsszgyGN0rjuYC4+mxdZ0D0A6hzZ6uzpRnHGM2xn5id7vQK9UlFFELRRMiHCNrWjyAWw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23988"/>
            <a:ext cx="383857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 descr="data:image/jpeg;base64,/9j/4AAQSkZJRgABAQAAAQABAAD/2wCEAAkGBxATEhQUEBAVEBQXFBQSEhQSFBAVEBQUFBIXFxUWFxUYHCgsGRwlHRQUITEhJSkrLi4uGB8zODMsNygtLisBCgoKBQUFDgUFDisZExkrKysrKysrKysrKysrKysrKysrKysrKysrKysrKysrKysrKysrKysrKysrKysrKysrK//AABEIAMUA/wMBIgACEQEDEQH/xAAcAAEAAgMBAQEAAAAAAAAAAAAABQYDBAcIAgH/xABCEAABAwICBgcFBwEGBwAAAAABAAIDBBEFIQYSMUFRYQcTInGBkaEUMkJSsSNicoKSwdEzQ3OisvDxFRYkU4OTwv/EABQBAQAAAAAAAAAAAAAAAAAAAAD/xAAUEQEAAAAAAAAAAAAAAAAAAAAA/9oADAMBAAIRAxEAPwDuKIiAiIgIiICIiAiIgIiICLFJUsbtcAvmGsjcbNe0nhcX8kGdERAREQEREBERAREQERfhKD9RYZJrbBf0WlNiTm/AD+Y/wgk0UTT4/CTqvvETs1vdP5v5UsCgIiICIiAsUtQ1u0/Ur6coyudZBndjEA95+r3h1vOy3IZmvF2ODhxaQQqRiTxmqxLis1O/XgfqneNrHcnDeg7Cig9EtJI62HXb2XtOrLHe5Y79wdoKnEBERAK+DmsGIT6oHM2/daPt/DPuQMRNlUcXfvBsdxGRHipjFKt28Ed4KqGLVm1BYtD9MS6UU1S67nf0ZDtcR8DuJ4HfZXtea66scJGvYbOY4PaeDmm4PmF6Kwuq62GKX542P/U0H90G0iIgIiICIiAiIg/HG2ZWNrr5nwC1sSn1dUcTfwCw+1IN97bhRFcbLM+vsFD11ZdBFYpYgponpOYpW08zrxvOrE47WOOxt/lOwcCtDEalUvHJ+Bsb3BG0EbCg9DIovRjEDUUkEx2vjaXfitZ3qCpRAWCqm1bc/wBlnUHpFUajmcw70I/lBue2gKHxGtutCav5qJrK7mg/MRqlUcXqtqkq2qvfNVXEZiSgmOjnGDT18edmTHqXjd2j2D4Ot5ld8Xl0bR3hX7RfT+eCzJrzxbMz9q0fdcdo5H0QdkRR+DY1T1TNeCQO+Zux7eTm7lIIITSxxbE14+F4B/NkPWy3KOnEcY+Yi7jvusOk2LU9LA6SpPYuBa13Ode4DRvOXouXYp0wTOJ6mkY1u7rHuL7c9WwHqgu2OVGRXMcer7OtxX27pHZLlPF1RPxMOszxG0eqgMTqA99wbjaCNhQYngk5Zk7OZXpHAqUxU0EZ2sijYe8MAK5V0aaIPmkZUzt1YWEOjDv7V4PZNvlBzvvXY0BERAREQEREBERBXNKJ9R8fAtd6Efyor2/mpHTendJEDGNZ8Z1rDaQcnAeGfgueMxbmgtk1fzUXV13NQkuKc1GVeKc0EnWVV75qqV8ms5fctcSvrCqCSpmjhjF3PcG9w+Jx5AXPgg7f0cxluHU197C4dznuI9CrIsFFStijZGwWaxjWN7mgAfRZ0BQWmNI58BcwXdH27DaW/EB4Z+CnUQcXfioI2qMrMT5q0ac6BTBzpqAa7T2nwDJzSdpj4j7vlwXL5y8OLZA5jhta4Frh3goJGbECVpvddYQ5fuug+rL9a4hfjXL72oNyhxCSNwfFI6N42OabEf64KdoOm6pbDqTU7Hzg2E1yIiOLoxv7jbuVOrJNRjncBl37lUroLxpJpVWVur7TKHNaS5jGta1jSRtFszlxJVfeTxX5Sf02+P1R5Qas5KuPQ1Qe017Y5Gh8cYdO4OF22GQBHDWLfIqoSKf6OtLv+G1YkcNaGQCOoyu4MvcPbzac7bx4IPUgHBfq+Y5A4BzSCCAQRsIIuCF9ICIiAiIgIiICxzSaov5d6yKLqatr82uDmi4BGYJBs7yII8EGpVy2VA0qwVkhMkR6qTafkf3jceYVtxCo2qp4vV7UHP6szMOq8W57Qe4rX1ydqkcSqNZ1lYujfRdtXOXysvBFm8H3XvPus/c9w4oK1hOGT1DwynidK7fqjst5udsaO9dr0F0NZRML3kSVDxZ7h7rB8jOXE71ZaSjiibqxRtjb8rGho8gs6AiIgIiIC06/Cqeb+vBHN/eMY76hbiIIin0Ww9huyigaePVR3HoozSfQOjq7u1eol/7sQAJ/G3Y7681akQeedJdDqyiuZGdZFumjuWfmG1njlzUD1gAuTYcdy9RuaCLEXByIOwhcm6VejakNPNV0+tTyRtMjo25wSZi/Y+A7c2+SDi+K4j1h1W+4PU8VotZc2G0p7O+9rfwt2mh1czmfog2sg0NG4WWF7kc9YygxSOXyykc8X2D6rKyK7gDsJz7t6meqbuQdQ6NukWlgo4qaukeySO7GyFjnMMd+xctuQQCBs3LpmGY3S1AvT1Ec34HtJ8RtC8wupysJhIIOwjYRtHcUHrRF5qwvTbE6e3V1b3NHwS2kb/iuR4FXDCumWZthVUrZBvdC4td+l1x6hB2VFSsK6UcLm96V1MeE7dUfrFx6q20ddDK3WhlZK3jG5rh5goNhFQ9M+kqCkc6KnaKmcZOz+xjPBzhtPIeJC5Vi+nGJVBOvVPY0/BD9mwfpzPiSg7P0j6S+xUjiw2mkvFDxDiM3/lGffZcp0F029nHs9SSYSSWPzJjc43dfi0k35G6ps9Q92b3ueeL3OcfUrUkcg7nX1rS3Wa4OBFwQbgg7wVSsardqo9Djk8GUb+zvY7Nnlu8FsP0ia83e0t7swglaWnfLI1jBrPe4NaOJJsF6F0YwVlJTshbmQLyO+eQ+87/W4Bc/6GsDDwa5wNjdlPcWvtD3i/6Qe9dVQEREBERAREQEREBERAWpi1EJ4JYXbJI3xn8zSL+q20QeQamF8T3xyjVexxY8cHNNj9FhL1cemN8LsSldTttqhrJyNjpWjtO8BqtP4VQ+tQbDnoyRarpF86yDfZKLrZbPzUOHlbDRJqdZ1b+rvq9Zqu6vW4a9rXzGSCWZVFZ21Q3qDjqQd6ztnQTF2FfhgG4qNbMszKg8UGw6Ar8p3vjdeN7ozxY5zT5gr8ZVL8L7m6D6X0Y18sK2NcWQaUgWrMFtzOWq8oNCZyk9D8AfXVkVM06oebyOyu2NubyOJtkOZWlKBwWXA8VdSVMNRGSDFI15tvaD22+LbjxQevKCjjhjZFE0MYxoYxo2BrRYLOviCUPa1zcw4Bw7iLhfaAiIgIiICIiAiIgIiIC1MVmeyGR0Yu8McYxxfqnVHnZbajMVqLZcPqg8s1EriSXklxJLidpcTc353uouoiG0ZfRdW070UZI901OQx5zew5MeeIPwn0K5bX08kZIewtPMZee9Bp2Vi0e0GxKtYJKamLoySBI5zGRktNjtNzny3KLwbC5aqeKnhF3yPDG8Bfa48gLnwXrnBMLjpYIoIRZkTGsbxNhmTzJufFByHRboOOsH4lOCBY9TTk2PJ8hA8mjxXY6HD4YYmwxRNjiaNVrGgaoHCy2UQVPHOjjCaq5kpGMefjhvE/8AwWv4gqg410FbTQ1pHBlS247usYP/AJK7UiDy1jPR5i9LcvpHStHx0/2rfIZjyVZM5aS1wLXDItcCHDvBXstRmL6P0dULVNNFNzexpd4O2hB5MjnW41y7VjXQlh8lzSyS0jtoFzLF+l5vb8y4pVwuikfE8Wcx7o3D7zXEH6IPvXQyLADfYsvUHebIPh71hcVkkjI3rE1BhkWpJndb1RZaRQeuNBptfD6N173p4rm98wwA/RTi8vdG+mVTRS6kb9aF9y6FxJjuM7t+UnPMeq79gmmNNUt7Fw+13Rm2sO75hzCCxoowY5CDZ94+bh2fMbFIxvDgC0hwOwggg+KD6REQEREBERARFimksQPFAlcbZZKs4rUbVZXvBG1VHSCK9yzbw49yCnY7Wbc1SKl+sTfNTOkE7gSCCDzUELXFzYXFzwG8oOndDmj4GvVuaBtihyH/AJHfRvmupLTwajjhgiji9xrGhp4i3vd52+K3EBERAREQEREBcG6cdFXQz+3RN+ymLWzWHuTWsHHk4ADvHNd5WCuo45o3xTMEkb2lr2uF2uadoKDyVQbL+CnINHq2RutHSTObuIjfY9xIzXZ9Cuj6jo5JHtaZT1jupMtnGJl8gMtv3tuxW2tdkg8s4lh88P8AWhfF+NrmjzKhZ32OS9I46QWkEXB2g5jyXEdM8HYxxfC3V+Zg2d4G7uQVd8l18gLYr8Onh1evhkh126zOsY5ms3iLjNYqeBzzZgv9B3lBu4HETKDuaCT45BWumq3MILXFrgbggkEHkVH4dSiNttpObjxK2S1B13Da/wBopmSu94gh/wCJpIJ9L+K0aXHn0cl7l0JP2kfAfM3gR6r40ejMVHE12RILyOGuSR6WUJj84sUHaqeZr2tewhzXAOaRsIIuCsipPRHiBkoixxv1Urox+AgPb/mI8FdkBERAREQFC4vVasgH3AfUqaVa02gcIxMwX6v37fId/gfqUGOXEstqg8Qr9uahZMYFtqiK3FhxQfeNVQIN8+9VGc3JK362u11taKYI6rqY4mjs3DpTubGD2vPYO9B3fR0H2Sm1tvUQ3436tt1Ir8Y0AADIAWHcF+oCIiAiIgIiICFFindkQNpBAQYqL3b8bnzKw17sl+ljwLA27v5UVXRO+d36iggccfkVzuSPrKyBm3Wmiae4yNBV5xeN9jnfv/lVXRulc7FaYOH9prfoBd+yDteK4VBUxmOoibKw/C4XtzB3HmFxvTfQA0jg6lJkidezHW12Ebgfi+veu4KL0kwr2mBzAdV47UbtweBlfkbkHvQecBe9iCDwsb+SseAYE5xD5xqsGYacnP7xuC3JcTdG90czerkYdVzXDtA/xzWOfGxxQT1dX33qpY3UXyBWCpxUnYmD4bNWTNiiF3HafhY3e53IIOodDVMW0kjzkHzkt5hrGtv538lflp4PhzKeGOGP3WNDQd5O9x5k3PitxAREQEREBfhF8jmN6/UQc00r6N5HOMmHvDb5mCQkNH9262XcfNUSo0RxRrrOo5SeLQHN82kr0MiDh2DdHGITEdYwUzN5kIL7cmN399l1nRnRyCij1IRcnOSR1td558uAUwiAiIgIiICIiAiIg+ZH2F1ji4natfE5rag4kny/3XyyoQbUoUTWqQdVCyha+oCCFxPeqfWVb4JWTRGz2O1hwPEHkRceKs2IzqmY3LkUHbsCxRlTBHPHse0G29rviaeYNx4LfXNuhStJhnhJyZI17eQkBv6s9V0lBBaS6KUla37dlngWbKw6sreV945G4VBreiGUH7Gra4bhK1wd5tvfyXW0Qcqw3ojdf/qKoW3iFuZ/M7Z5LoeB4FT0jNSnjDAfeO17jxc7epJEBERAREQEREBERAREQEREBERAREQEREBERBA6Tyapiduu5vmAR9Co9ldzU5pDQGaBzW++O0z8Tdg8cx4rmkOKbQciCQQdoIyIKC2y13NRlXWc1ESYlzUdVYjzQbVfUqoYtPc2W9VYkFDSuLjlmSbADaSdgCDpfQnTm1U/cTEwd4Dif8wXUFXtBMENJRsjcLSO+0l5PcB2fAADwVhQEREBERAREQEREBERAREQEREBERAREQEREBERAREQFSNNtC3Tkz0hDJvjYcmS233+F3PYd/FXdEHnHEJ6iBxZPE+Fw3PBHkd45haEla5y9L1VJHINWWNkjeD2tc3yIUT/AMn4be/sMH/rZbysg4BRUsszgyGN0rjuYC4+mxdZ0D0A6hzZ6uzpRnHGM2xn5id7vQK9UlFFELRRMiHCNrWjyAWw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307975" y="-1271588"/>
            <a:ext cx="383857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0" y="2590800"/>
            <a:ext cx="9144000" cy="2297668"/>
            <a:chOff x="0" y="2655332"/>
            <a:chExt cx="9144000" cy="22976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56488" y="2655480"/>
                  <a:ext cx="1839863" cy="13388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</a:pPr>
                  <a:r>
                    <a:rPr lang="en-US" dirty="0" smtClean="0">
                      <a:solidFill>
                        <a:prstClr val="black"/>
                      </a:solidFill>
                    </a:rPr>
                    <a:t>Example</a:t>
                  </a:r>
                </a:p>
                <a:p>
                  <a:pPr algn="ctr">
                    <a:lnSpc>
                      <a:spcPct val="150000"/>
                    </a:lnSpc>
                    <a:buClr>
                      <a:schemeClr val="tx2"/>
                    </a:buClr>
                  </a:pPr>
                  <a:r>
                    <a:rPr lang="en-US" dirty="0" smtClean="0">
                      <a:solidFill>
                        <a:prstClr val="black"/>
                      </a:solidFill>
                    </a:rPr>
                    <a:t>ethane</a:t>
                  </a:r>
                </a:p>
                <a:p>
                  <a:pPr algn="ctr">
                    <a:lnSpc>
                      <a:spcPct val="150000"/>
                    </a:lnSpc>
                    <a:buClr>
                      <a:schemeClr val="tx2"/>
                    </a:buClr>
                  </a:pP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a14:m>
                  <a:r>
                    <a:rPr lang="en-US" dirty="0" smtClean="0">
                      <a:solidFill>
                        <a:prstClr val="black"/>
                      </a:solidFill>
                    </a:rPr>
                    <a:t>=3,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𝛾</m:t>
                      </m:r>
                    </m:oMath>
                  </a14:m>
                  <a:r>
                    <a:rPr lang="en-US" dirty="0" smtClean="0">
                      <a:solidFill>
                        <a:prstClr val="black"/>
                      </a:solidFill>
                    </a:rPr>
                    <a:t>=0</a:t>
                  </a:r>
                  <a:r>
                    <a:rPr lang="en-US" baseline="30000" dirty="0" smtClean="0">
                      <a:solidFill>
                        <a:prstClr val="black"/>
                      </a:solidFill>
                    </a:rPr>
                    <a:t>o</a:t>
                  </a:r>
                  <a:r>
                    <a:rPr lang="en-US" dirty="0" smtClean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dirty="0" smtClean="0">
                      <a:solidFill>
                        <a:prstClr val="black"/>
                      </a:solidFill>
                    </a:rPr>
                    <a:t>=9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88" y="2655480"/>
                  <a:ext cx="1839863" cy="133882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326" r="-1993" b="-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/>
            <p:cNvGrpSpPr/>
            <p:nvPr/>
          </p:nvGrpSpPr>
          <p:grpSpPr>
            <a:xfrm>
              <a:off x="4843891" y="2655480"/>
              <a:ext cx="4158062" cy="2293761"/>
              <a:chOff x="3733800" y="2362200"/>
              <a:chExt cx="4158062" cy="229376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733800" y="2362200"/>
                <a:ext cx="4158062" cy="2051234"/>
                <a:chOff x="208547" y="2438400"/>
                <a:chExt cx="4158062" cy="2051234"/>
              </a:xfrm>
            </p:grpSpPr>
            <p:pic>
              <p:nvPicPr>
                <p:cNvPr id="10" name="Picture 11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22" t="13265" r="31094" b="10624"/>
                <a:stretch/>
              </p:blipFill>
              <p:spPr bwMode="auto">
                <a:xfrm>
                  <a:off x="284747" y="2807732"/>
                  <a:ext cx="4081862" cy="16819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/>
                    <p:cNvSpPr/>
                    <p:nvPr/>
                  </p:nvSpPr>
                  <p:spPr>
                    <a:xfrm>
                      <a:off x="208547" y="2438400"/>
                      <a:ext cx="469039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547" y="2438400"/>
                      <a:ext cx="469039" cy="369332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5460632" y="4267200"/>
                    <a:ext cx="780598" cy="38876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𝐼𝐽𝐾𝐿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0632" y="4267200"/>
                    <a:ext cx="780598" cy="388761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/>
            <p:cNvGrpSpPr/>
            <p:nvPr/>
          </p:nvGrpSpPr>
          <p:grpSpPr>
            <a:xfrm>
              <a:off x="1676400" y="2720012"/>
              <a:ext cx="2930068" cy="2004388"/>
              <a:chOff x="439294" y="2209800"/>
              <a:chExt cx="2930068" cy="2004388"/>
            </a:xfrm>
          </p:grpSpPr>
          <p:pic>
            <p:nvPicPr>
              <p:cNvPr id="1032" name="Picture 8" descr="http://chemistryhsc2012.wikispaces.com/file/view/ethane.png/287114022/403x312/ethane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62" y="2209800"/>
                <a:ext cx="2589000" cy="2004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2" name="Group 41"/>
              <p:cNvGrpSpPr/>
              <p:nvPr/>
            </p:nvGrpSpPr>
            <p:grpSpPr>
              <a:xfrm>
                <a:off x="439294" y="2486509"/>
                <a:ext cx="2684906" cy="1624149"/>
                <a:chOff x="439294" y="2486509"/>
                <a:chExt cx="2684906" cy="1624149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439294" y="3769026"/>
                  <a:ext cx="1864614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dirty="0" smtClean="0"/>
                    <a:t>9 isomeric paths</a:t>
                  </a:r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1706630" y="2546866"/>
                  <a:ext cx="91941" cy="424934"/>
                </a:xfrm>
                <a:prstGeom prst="straightConnector1">
                  <a:avLst/>
                </a:prstGeom>
                <a:ln w="19050">
                  <a:solidFill>
                    <a:srgbClr val="FFFF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1706630" y="2971800"/>
                  <a:ext cx="884170" cy="228600"/>
                </a:xfrm>
                <a:prstGeom prst="straightConnector1">
                  <a:avLst/>
                </a:prstGeom>
                <a:ln w="19050">
                  <a:solidFill>
                    <a:srgbClr val="FFFF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544829" y="3200400"/>
                  <a:ext cx="22986" cy="609600"/>
                </a:xfrm>
                <a:prstGeom prst="straightConnector1">
                  <a:avLst/>
                </a:prstGeom>
                <a:ln w="19050">
                  <a:solidFill>
                    <a:srgbClr val="FFFF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1798571" y="2486509"/>
                  <a:ext cx="51573" cy="485291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1804174" y="2969348"/>
                  <a:ext cx="862826" cy="154852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 flipV="1">
                  <a:off x="2667001" y="2514600"/>
                  <a:ext cx="380999" cy="609600"/>
                </a:xfrm>
                <a:prstGeom prst="straightConnector1">
                  <a:avLst/>
                </a:prstGeom>
                <a:ln w="19050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1371601" y="3046774"/>
                  <a:ext cx="304799" cy="549625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1676400" y="3047934"/>
                  <a:ext cx="990600" cy="228666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/>
                <p:nvPr/>
              </p:nvCxnSpPr>
              <p:spPr>
                <a:xfrm>
                  <a:off x="2667001" y="3276601"/>
                  <a:ext cx="457199" cy="30479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Rectangle 43"/>
            <p:cNvSpPr/>
            <p:nvPr/>
          </p:nvSpPr>
          <p:spPr>
            <a:xfrm>
              <a:off x="0" y="2655332"/>
              <a:ext cx="9144000" cy="2297668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220840" y="1410968"/>
            <a:ext cx="387798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 </a:t>
            </a:r>
            <a:r>
              <a:rPr lang="en-US" b="1" dirty="0" smtClean="0"/>
              <a:t>localized jump-diffusion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52400" y="1771113"/>
            <a:ext cx="440808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Accounts for most of the configurational entropy of molecules</a:t>
            </a:r>
          </a:p>
        </p:txBody>
      </p:sp>
    </p:spTree>
    <p:extLst>
      <p:ext uri="{BB962C8B-B14F-4D97-AF65-F5344CB8AC3E}">
        <p14:creationId xmlns:p14="http://schemas.microsoft.com/office/powerpoint/2010/main" val="32838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1000" y="2908300"/>
            <a:ext cx="2362200" cy="1511300"/>
            <a:chOff x="304800" y="2667000"/>
            <a:chExt cx="2362200" cy="1511300"/>
          </a:xfrm>
        </p:grpSpPr>
        <p:pic>
          <p:nvPicPr>
            <p:cNvPr id="6" name="Picture 5" descr="amid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667000"/>
              <a:ext cx="2362200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Oval 12"/>
            <p:cNvSpPr/>
            <p:nvPr/>
          </p:nvSpPr>
          <p:spPr>
            <a:xfrm>
              <a:off x="609599" y="2881497"/>
              <a:ext cx="1234941" cy="85230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http://cbio.bmt.tue.nl/pumma/uploads/Theory/improp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58" y="0"/>
            <a:ext cx="3680042" cy="21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4-body: </a:t>
            </a:r>
            <a:r>
              <a:rPr lang="en-US" dirty="0" smtClean="0"/>
              <a:t>improper torsions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7527" y="4724400"/>
            <a:ext cx="8938473" cy="1371600"/>
            <a:chOff x="107527" y="4800600"/>
            <a:chExt cx="8938473" cy="1371600"/>
          </a:xfrm>
        </p:grpSpPr>
        <p:pic>
          <p:nvPicPr>
            <p:cNvPr id="4" name="Picture 3" descr="improperpar-fix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35" b="49298"/>
            <a:stretch/>
          </p:blipFill>
          <p:spPr bwMode="auto">
            <a:xfrm>
              <a:off x="107527" y="5181600"/>
              <a:ext cx="8938473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07527" y="4800600"/>
              <a:ext cx="3474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chemeClr val="tx2"/>
                </a:buClr>
                <a:buFont typeface="Wingdings" panose="05000000000000000000" pitchFamily="2" charset="2"/>
                <a:buChar char="q"/>
              </a:pPr>
              <a:r>
                <a:rPr lang="en-US" dirty="0" smtClean="0">
                  <a:solidFill>
                    <a:prstClr val="black"/>
                  </a:solidFill>
                </a:rPr>
                <a:t>Example of parameterization: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5283" y="628871"/>
                <a:ext cx="5208717" cy="666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𝐼𝐽𝐾𝐿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𝜸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83" y="628871"/>
                <a:ext cx="5208717" cy="6665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20840" y="1410968"/>
            <a:ext cx="32111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</a:t>
            </a:r>
            <a:r>
              <a:rPr lang="en-US" b="1" dirty="0" smtClean="0"/>
              <a:t> localized diffusion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1791968"/>
            <a:ext cx="51816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Enforces planarity.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dirty="0" smtClean="0"/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altLang="zh-CN" dirty="0" smtClean="0">
                <a:latin typeface="Arial" pitchFamily="34" charset="0"/>
                <a:ea typeface="宋体"/>
                <a:cs typeface="Arial" pitchFamily="34" charset="0"/>
              </a:rPr>
              <a:t>Planar groups </a:t>
            </a:r>
            <a:r>
              <a:rPr lang="en-US" altLang="zh-CN" dirty="0">
                <a:latin typeface="Arial" pitchFamily="34" charset="0"/>
                <a:ea typeface="宋体"/>
                <a:cs typeface="Arial" pitchFamily="34" charset="0"/>
              </a:rPr>
              <a:t>such as sp</a:t>
            </a:r>
            <a:r>
              <a:rPr lang="en-US" altLang="zh-CN" baseline="30000" dirty="0">
                <a:latin typeface="Arial" pitchFamily="34" charset="0"/>
                <a:ea typeface="宋体"/>
                <a:cs typeface="Arial" pitchFamily="34" charset="0"/>
              </a:rPr>
              <a:t>2</a:t>
            </a:r>
            <a:r>
              <a:rPr lang="en-US" altLang="zh-CN" dirty="0">
                <a:latin typeface="Arial" pitchFamily="34" charset="0"/>
                <a:ea typeface="宋体"/>
                <a:cs typeface="Arial" pitchFamily="34" charset="0"/>
              </a:rPr>
              <a:t> hybridized carbons in carbonyl groups and in aromatic rings</a:t>
            </a:r>
            <a:endParaRPr lang="en-US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2743200" y="2627585"/>
            <a:ext cx="2971800" cy="1639615"/>
            <a:chOff x="2743200" y="2627585"/>
            <a:chExt cx="2971800" cy="1639615"/>
          </a:xfrm>
        </p:grpSpPr>
        <p:pic>
          <p:nvPicPr>
            <p:cNvPr id="2052" name="Picture 4" descr="Skeletal formul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627585"/>
              <a:ext cx="2971800" cy="163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/>
            <p:cNvSpPr/>
            <p:nvPr/>
          </p:nvSpPr>
          <p:spPr>
            <a:xfrm rot="3431865">
              <a:off x="3101895" y="2970858"/>
              <a:ext cx="1066799" cy="107247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3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general info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" y="762000"/>
            <a:ext cx="647491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The AMBER MD group hosts three independent packages </a:t>
            </a:r>
            <a:endParaRPr lang="en-US" i="1" dirty="0" smtClean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>
                <a:sym typeface="Wingdings" panose="05000000000000000000" pitchFamily="2" charset="2"/>
              </a:rPr>
              <a:t>equation solver + system environment ($$$)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>
                <a:sym typeface="Wingdings" panose="05000000000000000000" pitchFamily="2" charset="2"/>
              </a:rPr>
              <a:t>various force-fields </a:t>
            </a:r>
            <a:r>
              <a:rPr lang="en-US" dirty="0">
                <a:sym typeface="Wingdings" panose="05000000000000000000" pitchFamily="2" charset="2"/>
              </a:rPr>
              <a:t>(free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>
                <a:sym typeface="Wingdings" panose="05000000000000000000" pitchFamily="2" charset="2"/>
              </a:rPr>
              <a:t>analysis tools (free)</a:t>
            </a:r>
          </a:p>
          <a:p>
            <a:pPr marL="2857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Yearly releases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image of a piece of am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202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53000" y="76200"/>
            <a:ext cx="30893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http://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ambermd.org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203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Atom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4" name="Picture 3" descr="type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4116" b="30900"/>
          <a:stretch/>
        </p:blipFill>
        <p:spPr bwMode="auto">
          <a:xfrm>
            <a:off x="5334000" y="1154772"/>
            <a:ext cx="3770745" cy="463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" y="813140"/>
            <a:ext cx="768197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Nuclei </a:t>
            </a:r>
            <a:r>
              <a:rPr lang="en-US" dirty="0" smtClean="0">
                <a:sym typeface="Wingdings" panose="05000000000000000000" pitchFamily="2" charset="2"/>
              </a:rPr>
              <a:t> Atoms with properties dependent on their chemical environment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6200" y="2209800"/>
            <a:ext cx="529023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Orb. hybridization  number of covalent bonds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polarization  </a:t>
            </a:r>
            <a:r>
              <a:rPr lang="en-US" dirty="0">
                <a:sym typeface="Wingdings" panose="05000000000000000000" pitchFamily="2" charset="2"/>
              </a:rPr>
              <a:t>fractional </a:t>
            </a:r>
            <a:r>
              <a:rPr lang="en-US" dirty="0" smtClean="0">
                <a:sym typeface="Wingdings" panose="05000000000000000000" pitchFamily="2" charset="2"/>
              </a:rPr>
              <a:t>valence charges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charge fluctuations  Van der Waals </a:t>
            </a:r>
            <a:r>
              <a:rPr lang="en-US" dirty="0" err="1" smtClean="0">
                <a:sym typeface="Wingdings" panose="05000000000000000000" pitchFamily="2" charset="2"/>
              </a:rPr>
              <a:t>parms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304" y="1524000"/>
            <a:ext cx="420018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latin typeface="+mj-lt"/>
              </a:rPr>
              <a:t>1 element, many </a:t>
            </a:r>
            <a:r>
              <a:rPr lang="en-US" sz="2400" i="1" dirty="0" smtClean="0">
                <a:latin typeface="+mj-lt"/>
              </a:rPr>
              <a:t>types </a:t>
            </a:r>
            <a:r>
              <a:rPr lang="en-US" sz="2400" dirty="0" smtClean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909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Atom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9" name="Picture 8" descr="charg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0"/>
            <a:ext cx="4007643" cy="420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le:L-Isoleucin - L-Isoleucin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09600"/>
            <a:ext cx="22098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821140"/>
            <a:ext cx="34291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Example: Isoleucine amino acid</a:t>
            </a:r>
          </a:p>
        </p:txBody>
      </p:sp>
      <p:pic>
        <p:nvPicPr>
          <p:cNvPr id="1028" name="Picture 4" descr="Chemical structure of Isoleuc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73" y="228600"/>
            <a:ext cx="2140527" cy="21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91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Expansion in multi-body </a:t>
            </a:r>
            <a:r>
              <a:rPr lang="en-US" dirty="0" smtClean="0"/>
              <a:t>terms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0081" y="685800"/>
                <a:ext cx="8382000" cy="615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+…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81" y="685800"/>
                <a:ext cx="8382000" cy="615168"/>
              </a:xfrm>
              <a:prstGeom prst="rect">
                <a:avLst/>
              </a:prstGeom>
              <a:blipFill rotWithShape="1">
                <a:blip r:embed="rId2"/>
                <a:stretch>
                  <a:fillRect t="-4500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0" y="1219200"/>
                <a:ext cx="5615063" cy="5128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1-body</a:t>
                </a:r>
                <a:endParaRPr lang="en-US" dirty="0"/>
              </a:p>
              <a:p>
                <a:pPr marL="742950" lvl="2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I</a:t>
                </a:r>
                <a:r>
                  <a:rPr lang="en-US" dirty="0" smtClean="0"/>
                  <a:t>nteraction with external fields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, boundaries)</a:t>
                </a:r>
                <a:endParaRPr lang="en-US" dirty="0"/>
              </a:p>
              <a:p>
                <a:pPr marL="742950" lvl="2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Positional restrains on atomic coordinates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2-body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“Covalent” bonds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E</a:t>
                </a:r>
                <a:r>
                  <a:rPr lang="en-US" dirty="0" smtClean="0"/>
                  <a:t>lectrostatics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Van der Waals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3-body</a:t>
                </a: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A</a:t>
                </a:r>
                <a:r>
                  <a:rPr lang="en-US" dirty="0" smtClean="0"/>
                  <a:t>ngle bonds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4-body</a:t>
                </a: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Dihedral bonds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I</a:t>
                </a:r>
                <a:r>
                  <a:rPr lang="en-US" dirty="0" smtClean="0"/>
                  <a:t>mproper torsions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5615063" cy="5128712"/>
              </a:xfrm>
              <a:prstGeom prst="rect">
                <a:avLst/>
              </a:prstGeom>
              <a:blipFill rotWithShape="1">
                <a:blip r:embed="rId3"/>
                <a:stretch>
                  <a:fillRect l="-760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3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2-body: “covalent” bond</a:t>
            </a:r>
            <a:endParaRPr lang="en-US" dirty="0"/>
          </a:p>
        </p:txBody>
      </p:sp>
      <p:pic>
        <p:nvPicPr>
          <p:cNvPr id="4" name="Picture 3" descr="bondp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97"/>
          <a:stretch/>
        </p:blipFill>
        <p:spPr bwMode="auto">
          <a:xfrm>
            <a:off x="304800" y="4900188"/>
            <a:ext cx="8672512" cy="11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8600" y="838200"/>
                <a:ext cx="4356414" cy="218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Harmonic potential - </a:t>
                </a:r>
                <a:r>
                  <a:rPr lang="en-US" b="1" dirty="0" smtClean="0"/>
                  <a:t>Vibration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𝑩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𝒆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Appropriate for T &lt;&lt; </a:t>
                </a:r>
                <a:r>
                  <a:rPr lang="en-US" dirty="0" err="1" smtClean="0"/>
                  <a:t>T</a:t>
                </a:r>
                <a:r>
                  <a:rPr lang="en-US" sz="2400" baseline="-25000" dirty="0" err="1" smtClean="0"/>
                  <a:t>dissac</a:t>
                </a:r>
                <a:r>
                  <a:rPr lang="en-US" sz="2400" baseline="-25000" dirty="0" smtClean="0"/>
                  <a:t>.</a:t>
                </a:r>
                <a:r>
                  <a:rPr lang="en-US" dirty="0" smtClean="0"/>
                  <a:t>(&gt;&gt;300K)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Equipartition 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4356414" cy="2184444"/>
              </a:xfrm>
              <a:prstGeom prst="rect">
                <a:avLst/>
              </a:prstGeom>
              <a:blipFill rotWithShape="1">
                <a:blip r:embed="rId3"/>
                <a:stretch>
                  <a:fillRect l="-1261"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685800"/>
            <a:ext cx="4206875" cy="388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228600" y="2968354"/>
            <a:ext cx="4419600" cy="1375046"/>
            <a:chOff x="152400" y="2739754"/>
            <a:chExt cx="4419600" cy="1375046"/>
          </a:xfrm>
        </p:grpSpPr>
        <p:sp>
          <p:nvSpPr>
            <p:cNvPr id="30" name="Double Bracket 29"/>
            <p:cNvSpPr/>
            <p:nvPr/>
          </p:nvSpPr>
          <p:spPr>
            <a:xfrm>
              <a:off x="152400" y="2739754"/>
              <a:ext cx="4356414" cy="1375046"/>
            </a:xfrm>
            <a:prstGeom prst="bracketPair">
              <a:avLst>
                <a:gd name="adj" fmla="val 975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9587" y="3011168"/>
              <a:ext cx="436241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For T &lt;&lt; </a:t>
              </a:r>
              <a:r>
                <a:rPr lang="en-US" dirty="0" err="1" smtClean="0"/>
                <a:t>T</a:t>
              </a:r>
              <a:r>
                <a:rPr lang="en-US" sz="2400" baseline="-25000" dirty="0" err="1" smtClean="0"/>
                <a:t>dissac</a:t>
              </a:r>
              <a:r>
                <a:rPr lang="en-US" sz="2400" baseline="-25000" dirty="0" smtClean="0"/>
                <a:t> </a:t>
              </a:r>
              <a:r>
                <a:rPr lang="en-US" dirty="0" smtClean="0"/>
                <a:t>use the Morse potential</a:t>
              </a:r>
              <a:r>
                <a:rPr lang="en-US" dirty="0"/>
                <a:t>:</a:t>
              </a:r>
              <a:endParaRPr lang="en-US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212830" y="3484091"/>
                  <a:ext cx="3897349" cy="5595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𝒆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𝐽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𝒓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𝒆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30" y="3484091"/>
                  <a:ext cx="3897349" cy="55951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Rectangle 35"/>
          <p:cNvSpPr/>
          <p:nvPr/>
        </p:nvSpPr>
        <p:spPr>
          <a:xfrm>
            <a:off x="228600" y="4568554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3528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73914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08267" y="6090719"/>
            <a:ext cx="15055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(Kcal/molÅ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</p:txBody>
      </p:sp>
      <p:sp>
        <p:nvSpPr>
          <p:cNvPr id="40" name="Oval 39"/>
          <p:cNvSpPr/>
          <p:nvPr/>
        </p:nvSpPr>
        <p:spPr>
          <a:xfrm>
            <a:off x="12954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14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2-body</a:t>
            </a:r>
            <a:r>
              <a:rPr lang="en-US" dirty="0" smtClean="0"/>
              <a:t>: Electrostatics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43000" y="838200"/>
                <a:ext cx="3316357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838200"/>
                <a:ext cx="3316357" cy="71468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charge1"/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 t="6678" r="57444" b="15508"/>
          <a:stretch/>
        </p:blipFill>
        <p:spPr>
          <a:xfrm>
            <a:off x="5638800" y="637394"/>
            <a:ext cx="2378080" cy="1983378"/>
          </a:xfrm>
        </p:spPr>
      </p:pic>
      <p:sp>
        <p:nvSpPr>
          <p:cNvPr id="8" name="Rectangle 7"/>
          <p:cNvSpPr/>
          <p:nvPr/>
        </p:nvSpPr>
        <p:spPr>
          <a:xfrm>
            <a:off x="1209749" y="2553968"/>
            <a:ext cx="32496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 </a:t>
            </a:r>
            <a:r>
              <a:rPr lang="en-US" b="1" dirty="0" smtClean="0"/>
              <a:t>unbound diffusion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8647" y="1554309"/>
                <a:ext cx="4600042" cy="857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dirty="0" smtClean="0"/>
                  <a:t> are fractional valence charges</a:t>
                </a:r>
              </a:p>
              <a:p>
                <a:pPr marL="285750" indent="-285750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 smtClean="0"/>
              </a:p>
              <a:p>
                <a:pPr marL="285750" indent="-285750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Long range interaction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47" y="1554309"/>
                <a:ext cx="4600042" cy="857735"/>
              </a:xfrm>
              <a:prstGeom prst="rect">
                <a:avLst/>
              </a:prstGeom>
              <a:blipFill rotWithShape="1">
                <a:blip r:embed="rId4"/>
                <a:stretch>
                  <a:fillRect l="-927" t="-6383" r="-132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38595" y="3220978"/>
            <a:ext cx="4790094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Models can get more complicated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5181600" y="2973254"/>
            <a:ext cx="3352800" cy="2590800"/>
            <a:chOff x="5334000" y="3352800"/>
            <a:chExt cx="3352800" cy="2590800"/>
          </a:xfrm>
        </p:grpSpPr>
        <p:pic>
          <p:nvPicPr>
            <p:cNvPr id="14" name="Picture 3" descr="dipoleinddipol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3960370"/>
              <a:ext cx="1714500" cy="159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5401409" y="3508863"/>
                  <a:ext cx="306558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dirty="0"/>
                    <a:t>fluctuating charges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r>
                        <a:rPr lang="en-US" sz="2000" i="1">
                          <a:latin typeface="Cambria Math"/>
                        </a:rPr>
                        <m:t>𝑡</m:t>
                      </m:r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409" y="3508863"/>
                  <a:ext cx="3065583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590" t="-6061" r="-15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ounded Rectangle 15"/>
            <p:cNvSpPr/>
            <p:nvPr/>
          </p:nvSpPr>
          <p:spPr>
            <a:xfrm>
              <a:off x="5334000" y="3352800"/>
              <a:ext cx="3200400" cy="259080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86400" y="5492319"/>
              <a:ext cx="3200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chemeClr val="tx2"/>
                </a:buClr>
                <a:buFont typeface="Wingdings" panose="05000000000000000000" pitchFamily="2" charset="2"/>
                <a:buChar char="q"/>
              </a:pPr>
              <a:r>
                <a:rPr lang="en-US" dirty="0" smtClean="0"/>
                <a:t>Computationally </a:t>
              </a:r>
              <a:r>
                <a:rPr lang="en-US" dirty="0" smtClean="0">
                  <a:solidFill>
                    <a:srgbClr val="FF0000"/>
                  </a:solidFill>
                </a:rPr>
                <a:t>expensive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38200" y="3810000"/>
            <a:ext cx="3214421" cy="2133600"/>
            <a:chOff x="838200" y="3810000"/>
            <a:chExt cx="3214421" cy="2133600"/>
          </a:xfrm>
        </p:grpSpPr>
        <p:sp>
          <p:nvSpPr>
            <p:cNvPr id="18" name="Rounded Rectangle 17"/>
            <p:cNvSpPr/>
            <p:nvPr/>
          </p:nvSpPr>
          <p:spPr>
            <a:xfrm>
              <a:off x="845210" y="3810000"/>
              <a:ext cx="3200400" cy="2133600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838200" y="3810000"/>
                  <a:ext cx="3214421" cy="21236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chemeClr val="tx2"/>
                    </a:buClr>
                  </a:pPr>
                  <a:r>
                    <a:rPr lang="en-US" sz="2000" dirty="0"/>
                    <a:t>Linear </a:t>
                  </a:r>
                  <a:r>
                    <a:rPr lang="en-US" sz="2000" dirty="0" smtClean="0"/>
                    <a:t>response with constant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/>
                          <a:ea typeface="Cambria Math"/>
                        </a:rPr>
                        <m:t>𝜀</m:t>
                      </m:r>
                    </m:oMath>
                  </a14:m>
                  <a:r>
                    <a:rPr lang="en-US" dirty="0"/>
                    <a:t> </a:t>
                  </a:r>
                  <a:endParaRPr lang="en-US" dirty="0" smtClean="0"/>
                </a:p>
                <a:p>
                  <a:pPr marL="285750" indent="-285750">
                    <a:lnSpc>
                      <a:spcPct val="200000"/>
                    </a:lnSpc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</a:pPr>
                  <a:r>
                    <a:rPr lang="en-US" dirty="0" smtClean="0"/>
                    <a:t>Model screening</a:t>
                  </a:r>
                </a:p>
                <a:p>
                  <a:pPr marL="285750" indent="-285750">
                    <a:lnSpc>
                      <a:spcPct val="200000"/>
                    </a:lnSpc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</a:pPr>
                  <a:r>
                    <a:rPr lang="en-US" dirty="0" smtClean="0"/>
                    <a:t>Computationally cheap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810000"/>
                  <a:ext cx="3214421" cy="212365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/>
          <p:cNvGrpSpPr/>
          <p:nvPr/>
        </p:nvGrpSpPr>
        <p:grpSpPr>
          <a:xfrm>
            <a:off x="0" y="2769556"/>
            <a:ext cx="9144000" cy="3321327"/>
            <a:chOff x="0" y="2769556"/>
            <a:chExt cx="9144000" cy="3321327"/>
          </a:xfrm>
        </p:grpSpPr>
        <p:sp>
          <p:nvSpPr>
            <p:cNvPr id="43" name="Rectangle 42"/>
            <p:cNvSpPr/>
            <p:nvPr/>
          </p:nvSpPr>
          <p:spPr>
            <a:xfrm>
              <a:off x="0" y="3048000"/>
              <a:ext cx="9144000" cy="304288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105400" y="2769556"/>
              <a:ext cx="4038600" cy="27844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3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2-body: </a:t>
            </a:r>
            <a:r>
              <a:rPr lang="nl-NL" dirty="0" smtClean="0"/>
              <a:t>Van </a:t>
            </a:r>
            <a:r>
              <a:rPr lang="nl-NL" dirty="0"/>
              <a:t>der </a:t>
            </a:r>
            <a:r>
              <a:rPr lang="nl-NL" dirty="0" smtClean="0"/>
              <a:t>Waals</a:t>
            </a:r>
            <a:endParaRPr lang="en-US" dirty="0"/>
          </a:p>
        </p:txBody>
      </p:sp>
      <p:pic>
        <p:nvPicPr>
          <p:cNvPr id="4" name="Picture 3" descr="vdwp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b="52665"/>
          <a:stretch/>
        </p:blipFill>
        <p:spPr bwMode="auto">
          <a:xfrm>
            <a:off x="15240" y="5181600"/>
            <a:ext cx="9052560" cy="79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52400" y="685800"/>
                <a:ext cx="5819029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𝐽</m:t>
                              </m:r>
                            </m:sub>
                          </m:sSub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85800"/>
                <a:ext cx="5819029" cy="107054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6200" y="4724400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69992" y="4191000"/>
            <a:ext cx="32496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 </a:t>
            </a:r>
            <a:r>
              <a:rPr lang="en-US" b="1" dirty="0" smtClean="0"/>
              <a:t>unbound diffusion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2009" y="1905000"/>
            <a:ext cx="5161991" cy="2419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12-term </a:t>
            </a:r>
            <a:r>
              <a:rPr lang="en-US" dirty="0" smtClean="0">
                <a:sym typeface="Wingdings" panose="05000000000000000000" pitchFamily="2" charset="2"/>
              </a:rPr>
              <a:t> electron cloud overlap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6-term </a:t>
            </a:r>
            <a:r>
              <a:rPr lang="en-US" dirty="0" smtClean="0">
                <a:sym typeface="Wingdings" panose="05000000000000000000" pitchFamily="2" charset="2"/>
              </a:rPr>
              <a:t> fluctuating dipole-dipole interactions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short-range 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084064" y="1756349"/>
            <a:ext cx="3967357" cy="3025214"/>
            <a:chOff x="5084064" y="1756349"/>
            <a:chExt cx="3967357" cy="3025214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756349"/>
              <a:ext cx="3565021" cy="282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/>
                <p:cNvSpPr/>
                <p:nvPr/>
              </p:nvSpPr>
              <p:spPr>
                <a:xfrm>
                  <a:off x="5084064" y="3977640"/>
                  <a:ext cx="733471" cy="390492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064" y="3977640"/>
                  <a:ext cx="733471" cy="39049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/>
                <p:cNvSpPr/>
                <p:nvPr/>
              </p:nvSpPr>
              <p:spPr>
                <a:xfrm>
                  <a:off x="6690226" y="4425696"/>
                  <a:ext cx="1157368" cy="355867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/>
                          </a:rPr>
                          <m:t>𝑟</m:t>
                        </m:r>
                        <m:r>
                          <a:rPr lang="en-US" sz="1600" b="0" i="0" smtClean="0">
                            <a:latin typeface="Cambria Math"/>
                          </a:rPr>
                          <m:t>/(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0226" y="4425696"/>
                  <a:ext cx="1157368" cy="35586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6248400" y="4288536"/>
              <a:ext cx="609600" cy="228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5" name="Picture 1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05" t="89587" r="53825" b="5207"/>
            <a:stretch/>
          </p:blipFill>
          <p:spPr bwMode="auto">
            <a:xfrm>
              <a:off x="6504384" y="4288536"/>
              <a:ext cx="48816" cy="14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39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3-body: “angle bending”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7527" y="4560332"/>
            <a:ext cx="9036473" cy="1219200"/>
            <a:chOff x="107527" y="4953000"/>
            <a:chExt cx="9036473" cy="1219200"/>
          </a:xfrm>
        </p:grpSpPr>
        <p:pic>
          <p:nvPicPr>
            <p:cNvPr id="4" name="Picture 3" descr="anglepa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5" b="81369"/>
            <a:stretch/>
          </p:blipFill>
          <p:spPr bwMode="auto">
            <a:xfrm>
              <a:off x="107527" y="5038928"/>
              <a:ext cx="9036473" cy="1133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514600" y="4953000"/>
              <a:ext cx="228600" cy="1524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44538" y="4358640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838200"/>
                <a:ext cx="4572000" cy="18144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/>
                  <a:t>Harmonic potential</a:t>
                </a:r>
                <a:r>
                  <a:rPr lang="en-US" dirty="0"/>
                  <a:t>:- </a:t>
                </a:r>
                <a:r>
                  <a:rPr lang="en-US" b="1" dirty="0" smtClean="0"/>
                  <a:t>Vibration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𝜽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𝐼𝐽𝐾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𝑐𝑜𝑠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𝐼𝐽𝐾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4572000" cy="1814471"/>
              </a:xfrm>
              <a:prstGeom prst="rect">
                <a:avLst/>
              </a:prstGeom>
              <a:blipFill rotWithShape="1">
                <a:blip r:embed="rId3"/>
                <a:stretch>
                  <a:fillRect l="-1200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2004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81000" y="2667254"/>
                <a:ext cx="4945778" cy="1578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Equipartition theorem: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𝐼𝐽𝐾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𝑇</m:t>
                    </m:r>
                  </m:oMath>
                </a14:m>
                <a:endParaRPr lang="en-US" sz="2000" dirty="0" smtClean="0"/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Compare fluctuations to 2-body potential:</a:t>
                </a:r>
              </a:p>
              <a:p>
                <a:pPr lvl="1" algn="ctr">
                  <a:buClr>
                    <a:schemeClr val="tx2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𝐼𝐽𝐾</m:t>
                            </m:r>
                          </m:sub>
                        </m:sSub>
                      </m:num>
                      <m:den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den>
                    </m:f>
                    <m:r>
                      <a:rPr lang="en-US" sz="2400" b="1" i="0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2400" b="1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dirty="0" smtClean="0"/>
                  <a:t>2 (“softer” potential)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667254"/>
                <a:ext cx="4945778" cy="1578317"/>
              </a:xfrm>
              <a:prstGeom prst="rect">
                <a:avLst/>
              </a:prstGeom>
              <a:blipFill rotWithShape="1">
                <a:blip r:embed="rId4"/>
                <a:stretch>
                  <a:fillRect l="-863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12954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3528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4864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3863" y="5855732"/>
            <a:ext cx="12234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(Kcal/</a:t>
            </a:r>
            <a:r>
              <a:rPr lang="en-US" dirty="0" err="1" smtClean="0"/>
              <a:t>mol</a:t>
            </a:r>
            <a:r>
              <a:rPr lang="en-US" dirty="0" smtClean="0"/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67400" y="1370462"/>
            <a:ext cx="3048000" cy="1870579"/>
            <a:chOff x="5718076" y="1370462"/>
            <a:chExt cx="3048000" cy="1870579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9" t="12491" r="11656" b="10968"/>
            <a:stretch/>
          </p:blipFill>
          <p:spPr bwMode="auto">
            <a:xfrm>
              <a:off x="5718076" y="1370462"/>
              <a:ext cx="3048000" cy="187057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943600" y="2590800"/>
                  <a:ext cx="410014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/>
                          </a:rPr>
                          <m:t>𝑰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590800"/>
                  <a:ext cx="410014" cy="49355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996261" y="1563504"/>
                  <a:ext cx="406257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𝑱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6261" y="1563504"/>
                  <a:ext cx="406257" cy="49355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7976068" y="2590800"/>
                  <a:ext cx="498330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𝑲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6068" y="2590800"/>
                  <a:ext cx="498330" cy="49355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6934200" y="2600980"/>
                  <a:ext cx="640560" cy="52322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2600980"/>
                  <a:ext cx="640560" cy="52322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00800" y="1752600"/>
                  <a:ext cx="54264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1752600"/>
                  <a:ext cx="542648" cy="64633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7786093" y="1676400"/>
                  <a:ext cx="672107" cy="52322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093" y="1676400"/>
                  <a:ext cx="672107" cy="52322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Arc 22"/>
          <p:cNvSpPr/>
          <p:nvPr/>
        </p:nvSpPr>
        <p:spPr>
          <a:xfrm flipH="1" flipV="1">
            <a:off x="5829786" y="2404872"/>
            <a:ext cx="831075" cy="914400"/>
          </a:xfrm>
          <a:prstGeom prst="arc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268172" y="3067229"/>
                <a:ext cx="900952" cy="388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𝐼𝐽𝐾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72" y="3067229"/>
                <a:ext cx="900952" cy="388761"/>
              </a:xfrm>
              <a:prstGeom prst="rect">
                <a:avLst/>
              </a:prstGeom>
              <a:blipFill rotWithShape="1"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8320</TotalTime>
  <Words>856</Words>
  <Application>Microsoft Office PowerPoint</Application>
  <PresentationFormat>On-screen Show (4:3)</PresentationFormat>
  <Paragraphs>102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Powerpoint-Template_HFIR-SNS</vt:lpstr>
      <vt:lpstr>Introduction to AMBER FF </vt:lpstr>
      <vt:lpstr>A bit of general info</vt:lpstr>
      <vt:lpstr>Atom types</vt:lpstr>
      <vt:lpstr>Atom types</vt:lpstr>
      <vt:lpstr>Expansion in multi-body terms</vt:lpstr>
      <vt:lpstr>2-body: “covalent” bond</vt:lpstr>
      <vt:lpstr>2-body: Electrostatics</vt:lpstr>
      <vt:lpstr>2-body: Van der Waals</vt:lpstr>
      <vt:lpstr>3-body: “angle bending”</vt:lpstr>
      <vt:lpstr>4-body: dihedral torsion</vt:lpstr>
      <vt:lpstr>4-body: improper torsions</vt:lpstr>
      <vt:lpstr>PowerPoint Presentation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191</cp:revision>
  <dcterms:created xsi:type="dcterms:W3CDTF">2014-04-28T13:33:12Z</dcterms:created>
  <dcterms:modified xsi:type="dcterms:W3CDTF">2015-10-17T23:19:26Z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